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20" r:id="rId2"/>
    <p:sldId id="321" r:id="rId3"/>
  </p:sldIdLst>
  <p:sldSz cx="10077450" cy="756285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2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2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2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2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2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-12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-12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-12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-128" charset="0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0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498" autoAdjust="0"/>
    <p:restoredTop sz="90295" autoAdjust="0"/>
  </p:normalViewPr>
  <p:slideViewPr>
    <p:cSldViewPr>
      <p:cViewPr>
        <p:scale>
          <a:sx n="75" d="100"/>
          <a:sy n="75" d="100"/>
        </p:scale>
        <p:origin x="-486" y="72"/>
      </p:cViewPr>
      <p:guideLst>
        <p:guide orient="horz" pos="2400"/>
        <p:guide orient="horz" pos="885"/>
        <p:guide pos="3174"/>
        <p:guide pos="1677"/>
      </p:guideLst>
    </p:cSldViewPr>
  </p:slideViewPr>
  <p:outlineViewPr>
    <p:cViewPr>
      <p:scale>
        <a:sx n="33" d="100"/>
        <a:sy n="33" d="100"/>
      </p:scale>
      <p:origin x="0" y="175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B990F-3E82-45F9-8602-46BCCF6B909E}" type="datetimeFigureOut">
              <a:rPr lang="de-DE" smtClean="0"/>
              <a:t>11.12.2013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71FE7-3A83-432A-9734-CF4346A787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1532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D109C-CDDE-48ED-904D-AD1FAEB10FBA}" type="datetimeFigureOut">
              <a:rPr lang="de-DE" smtClean="0"/>
              <a:t>11.12.2013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8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38733-2C99-40D3-BCA6-4882C7A801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8100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7" name="Picture 15" descr="081211_IGMJBV_PPT_Master_tw.pdf                                00080620Macintosh HD                   C1E6FEA2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" y="0"/>
            <a:ext cx="10072687" cy="755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0" r="10230"/>
          <a:stretch/>
        </p:blipFill>
        <p:spPr bwMode="auto">
          <a:xfrm>
            <a:off x="1590" y="2516191"/>
            <a:ext cx="3962519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1" name="Rectangle 9"/>
          <p:cNvSpPr>
            <a:spLocks noChangeArrowheads="1"/>
          </p:cNvSpPr>
          <p:nvPr userDrawn="1"/>
        </p:nvSpPr>
        <p:spPr bwMode="auto">
          <a:xfrm>
            <a:off x="2667005" y="4648210"/>
            <a:ext cx="2519363" cy="2519363"/>
          </a:xfrm>
          <a:prstGeom prst="rect">
            <a:avLst/>
          </a:prstGeom>
          <a:solidFill>
            <a:srgbClr val="CB0A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1000" y="2819400"/>
            <a:ext cx="5334000" cy="1447800"/>
          </a:xfrm>
        </p:spPr>
        <p:txBody>
          <a:bodyPr/>
          <a:lstStyle>
            <a:lvl1pPr marL="0" indent="0">
              <a:lnSpc>
                <a:spcPct val="80000"/>
              </a:lnSpc>
              <a:buFont typeface="Wingdings" pitchFamily="2" charset="2"/>
              <a:buNone/>
              <a:defRPr sz="1600" b="1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pic>
        <p:nvPicPr>
          <p:cNvPr id="3083" name="Picture 11" descr="&#10;Logo_IGMJ.jpg                                                  00080620Macintosh HD                   C1E6FEA2: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63" y="0"/>
            <a:ext cx="1136650" cy="126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DieZukunftGehörtUns.jpg                                        00080620Macintosh HD                   C1E6FEA2: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1241435"/>
            <a:ext cx="2157413" cy="127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5" y="4800600"/>
            <a:ext cx="2219325" cy="1600200"/>
          </a:xfrm>
        </p:spPr>
        <p:txBody>
          <a:bodyPr/>
          <a:lstStyle>
            <a:lvl1pPr>
              <a:lnSpc>
                <a:spcPct val="95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4600" y="671514"/>
            <a:ext cx="5181600" cy="87766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7775" y="1765202"/>
            <a:ext cx="6807200" cy="49451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0" r="10230"/>
          <a:stretch/>
        </p:blipFill>
        <p:spPr bwMode="auto">
          <a:xfrm>
            <a:off x="-1835" y="5517783"/>
            <a:ext cx="2160240" cy="208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67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4600" y="671514"/>
            <a:ext cx="5181600" cy="87766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17775" y="1765202"/>
            <a:ext cx="3327400" cy="4945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997575" y="1765202"/>
            <a:ext cx="3327400" cy="4945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1956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4600" y="671514"/>
            <a:ext cx="5181600" cy="87766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3052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183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081211_IGMJBV_PPT_Mas#C5238.pdf                                000C4EFEMacintosh HD                   C1E6FEA2: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" y="0"/>
            <a:ext cx="10072687" cy="755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DZGU.pdf                                                       00080620Macintosh HD                   C1E6FEA2: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18010"/>
            <a:ext cx="2133600" cy="125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&#10;Logo_IGMJ.jpg                                                  00080620Macintosh HD                   C1E6FEA2: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63" y="0"/>
            <a:ext cx="1136650" cy="126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671519"/>
            <a:ext cx="5181600" cy="87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7775" y="1765201"/>
            <a:ext cx="6807200" cy="494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1593" y="152400"/>
            <a:ext cx="2154237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de-DE" sz="800" b="1" dirty="0" smtClean="0">
                <a:latin typeface="Helvetica" pitchFamily="34" charset="0"/>
              </a:rPr>
              <a:t>Ressortpräsentation</a:t>
            </a:r>
            <a:r>
              <a:rPr lang="de-DE" sz="800" dirty="0">
                <a:latin typeface="Helvetica" pitchFamily="34" charset="0"/>
              </a:rPr>
              <a:t/>
            </a:r>
            <a:br>
              <a:rPr lang="de-DE" sz="800" dirty="0">
                <a:latin typeface="Helvetica" pitchFamily="34" charset="0"/>
              </a:rPr>
            </a:br>
            <a:r>
              <a:rPr lang="de-DE" sz="800" dirty="0" smtClean="0">
                <a:latin typeface="Helvetica" pitchFamily="34" charset="0"/>
              </a:rPr>
              <a:t>Ressort Junge IG Metall</a:t>
            </a:r>
            <a:r>
              <a:rPr lang="de-DE" sz="800" dirty="0">
                <a:latin typeface="Helvetica" pitchFamily="34" charset="0"/>
              </a:rPr>
              <a:t/>
            </a:r>
            <a:br>
              <a:rPr lang="de-DE" sz="800" dirty="0">
                <a:latin typeface="Helvetica" pitchFamily="34" charset="0"/>
              </a:rPr>
            </a:br>
            <a:r>
              <a:rPr lang="de-DE" sz="800" dirty="0">
                <a:latin typeface="Helvetica" pitchFamily="34" charset="0"/>
              </a:rPr>
              <a:t/>
            </a:r>
            <a:br>
              <a:rPr lang="de-DE" sz="800" dirty="0">
                <a:latin typeface="Helvetica" pitchFamily="34" charset="0"/>
              </a:rPr>
            </a:br>
            <a:r>
              <a:rPr lang="de-DE" sz="800" dirty="0" smtClean="0">
                <a:latin typeface="Helvetica" pitchFamily="34" charset="0"/>
              </a:rPr>
              <a:t>09.06.2013, </a:t>
            </a:r>
            <a:r>
              <a:rPr lang="de-DE" sz="800" dirty="0">
                <a:latin typeface="Helvetica" pitchFamily="34" charset="0"/>
              </a:rPr>
              <a:t>Seite </a:t>
            </a:r>
            <a:fld id="{69F118BE-8163-4C3F-AD69-850B147AB3A5}" type="slidenum">
              <a:rPr lang="de-DE" sz="800" smtClean="0">
                <a:latin typeface="Helvetica" pitchFamily="34" charset="0"/>
              </a:rPr>
              <a:pPr>
                <a:lnSpc>
                  <a:spcPct val="105000"/>
                </a:lnSpc>
                <a:spcBef>
                  <a:spcPct val="50000"/>
                </a:spcBef>
              </a:pPr>
              <a:t>‹Nr.›</a:t>
            </a:fld>
            <a:endParaRPr lang="de-DE" sz="800" dirty="0">
              <a:latin typeface="Helvetica" pitchFamily="34" charset="0"/>
            </a:endParaRPr>
          </a:p>
        </p:txBody>
      </p:sp>
      <p:pic>
        <p:nvPicPr>
          <p:cNvPr id="1046" name="Picture 22" descr="Platzhalterbild2.jpg                                           00080620Macintosh HD                   C1E6FEA2: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6898"/>
            <a:ext cx="2155825" cy="15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dt="0"/>
  <p:txStyles>
    <p:titleStyle>
      <a:lvl1pPr algn="l" defTabSz="10080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080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defTabSz="10080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defTabSz="10080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defTabSz="10080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defTabSz="10080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defTabSz="10080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defTabSz="10080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defTabSz="10080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190500" indent="-190500" algn="l" defTabSz="1008063" rtl="0" eaLnBrk="1" fontAlgn="base" hangingPunct="1">
        <a:spcBef>
          <a:spcPct val="20000"/>
        </a:spcBef>
        <a:spcAft>
          <a:spcPct val="0"/>
        </a:spcAft>
        <a:buClr>
          <a:srgbClr val="CB0A2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73100" indent="-292100" algn="l" defTabSz="1008063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à"/>
        <a:defRPr>
          <a:solidFill>
            <a:schemeClr val="tx1"/>
          </a:solidFill>
          <a:latin typeface="+mn-lt"/>
        </a:defRPr>
      </a:lvl2pPr>
      <a:lvl3pPr marL="1054100" indent="-190500" algn="l" defTabSz="1008063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763713" indent="-252413" algn="l" defTabSz="1008063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268538" indent="-252413" algn="l" defTabSz="1008063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725738" indent="-252413" algn="l" defTabSz="1008063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182938" indent="-252413" algn="l" defTabSz="1008063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640138" indent="-252413" algn="l" defTabSz="1008063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4097338" indent="-252413" algn="l" defTabSz="1008063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Kurzpräsentation zur Jahresplanung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Jahres-</a:t>
            </a:r>
            <a:br>
              <a:rPr lang="de-DE" dirty="0" smtClean="0"/>
            </a:br>
            <a:r>
              <a:rPr lang="de-DE" dirty="0" err="1" smtClean="0"/>
              <a:t>planung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653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Grp="1" noChangeArrowheads="1"/>
          </p:cNvSpPr>
          <p:nvPr>
            <p:ph type="title"/>
          </p:nvPr>
        </p:nvSpPr>
        <p:spPr>
          <a:xfrm>
            <a:off x="1582341" y="685081"/>
            <a:ext cx="5724426" cy="612403"/>
          </a:xfrm>
        </p:spPr>
        <p:txBody>
          <a:bodyPr/>
          <a:lstStyle/>
          <a:p>
            <a:pPr algn="ctr" eaLnBrk="1" hangingPunct="1"/>
            <a:r>
              <a:rPr lang="de-DE" dirty="0" smtClean="0"/>
              <a:t>Vorläufige Planung 2014</a:t>
            </a:r>
          </a:p>
        </p:txBody>
      </p:sp>
      <p:sp>
        <p:nvSpPr>
          <p:cNvPr id="3" name="Rechteck 2"/>
          <p:cNvSpPr/>
          <p:nvPr/>
        </p:nvSpPr>
        <p:spPr bwMode="auto">
          <a:xfrm>
            <a:off x="0" y="1765300"/>
            <a:ext cx="10077450" cy="61579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-128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142875" y="1549102"/>
            <a:ext cx="9934575" cy="5696644"/>
            <a:chOff x="142875" y="1549102"/>
            <a:chExt cx="9934575" cy="5696644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1654175" y="3852863"/>
              <a:ext cx="8423275" cy="1079500"/>
            </a:xfrm>
            <a:prstGeom prst="rightArrow">
              <a:avLst>
                <a:gd name="adj1" fmla="val 50000"/>
                <a:gd name="adj2" fmla="val 67300"/>
              </a:avLst>
            </a:prstGeom>
            <a:solidFill>
              <a:srgbClr val="0066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9" name="Group 98"/>
            <p:cNvGrpSpPr>
              <a:grpSpLocks/>
            </p:cNvGrpSpPr>
            <p:nvPr/>
          </p:nvGrpSpPr>
          <p:grpSpPr bwMode="auto">
            <a:xfrm>
              <a:off x="1582738" y="4213225"/>
              <a:ext cx="7561262" cy="373063"/>
              <a:chOff x="997" y="2601"/>
              <a:chExt cx="4763" cy="235"/>
            </a:xfrm>
          </p:grpSpPr>
          <p:sp>
            <p:nvSpPr>
              <p:cNvPr id="10" name="Text Box 31"/>
              <p:cNvSpPr txBox="1">
                <a:spLocks noChangeArrowheads="1"/>
              </p:cNvSpPr>
              <p:nvPr/>
            </p:nvSpPr>
            <p:spPr bwMode="auto">
              <a:xfrm>
                <a:off x="997" y="2605"/>
                <a:ext cx="40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de-DE" sz="1800" dirty="0">
                    <a:solidFill>
                      <a:schemeClr val="bg1"/>
                    </a:solidFill>
                    <a:latin typeface="+mn-lt"/>
                  </a:rPr>
                  <a:t>Jan</a:t>
                </a:r>
              </a:p>
            </p:txBody>
          </p:sp>
          <p:sp>
            <p:nvSpPr>
              <p:cNvPr id="11" name="Text Box 32"/>
              <p:cNvSpPr txBox="1">
                <a:spLocks noChangeArrowheads="1"/>
              </p:cNvSpPr>
              <p:nvPr/>
            </p:nvSpPr>
            <p:spPr bwMode="auto">
              <a:xfrm>
                <a:off x="2176" y="2601"/>
                <a:ext cx="40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de-DE" sz="1800">
                    <a:solidFill>
                      <a:schemeClr val="bg1"/>
                    </a:solidFill>
                    <a:latin typeface="+mn-lt"/>
                  </a:rPr>
                  <a:t>Apr</a:t>
                </a:r>
              </a:p>
            </p:txBody>
          </p:sp>
          <p:sp>
            <p:nvSpPr>
              <p:cNvPr id="12" name="Text Box 33"/>
              <p:cNvSpPr txBox="1">
                <a:spLocks noChangeArrowheads="1"/>
              </p:cNvSpPr>
              <p:nvPr/>
            </p:nvSpPr>
            <p:spPr bwMode="auto">
              <a:xfrm>
                <a:off x="1360" y="2605"/>
                <a:ext cx="40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de-DE" sz="1800" dirty="0">
                    <a:solidFill>
                      <a:schemeClr val="bg1"/>
                    </a:solidFill>
                    <a:latin typeface="+mn-lt"/>
                  </a:rPr>
                  <a:t>Feb</a:t>
                </a:r>
              </a:p>
            </p:txBody>
          </p:sp>
          <p:sp>
            <p:nvSpPr>
              <p:cNvPr id="13" name="Text Box 34"/>
              <p:cNvSpPr txBox="1">
                <a:spLocks noChangeArrowheads="1"/>
              </p:cNvSpPr>
              <p:nvPr/>
            </p:nvSpPr>
            <p:spPr bwMode="auto">
              <a:xfrm>
                <a:off x="2562" y="2605"/>
                <a:ext cx="40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de-DE" sz="1800">
                    <a:solidFill>
                      <a:schemeClr val="bg1"/>
                    </a:solidFill>
                    <a:latin typeface="+mn-lt"/>
                  </a:rPr>
                  <a:t>Mai</a:t>
                </a:r>
              </a:p>
            </p:txBody>
          </p:sp>
          <p:sp>
            <p:nvSpPr>
              <p:cNvPr id="14" name="Text Box 35"/>
              <p:cNvSpPr txBox="1">
                <a:spLocks noChangeArrowheads="1"/>
              </p:cNvSpPr>
              <p:nvPr/>
            </p:nvSpPr>
            <p:spPr bwMode="auto">
              <a:xfrm>
                <a:off x="1723" y="2605"/>
                <a:ext cx="40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de-DE" sz="1800">
                    <a:solidFill>
                      <a:schemeClr val="bg1"/>
                    </a:solidFill>
                    <a:latin typeface="+mn-lt"/>
                  </a:rPr>
                  <a:t>Mrz</a:t>
                </a:r>
              </a:p>
            </p:txBody>
          </p:sp>
          <p:sp>
            <p:nvSpPr>
              <p:cNvPr id="15" name="Text Box 36"/>
              <p:cNvSpPr txBox="1">
                <a:spLocks noChangeArrowheads="1"/>
              </p:cNvSpPr>
              <p:nvPr/>
            </p:nvSpPr>
            <p:spPr bwMode="auto">
              <a:xfrm>
                <a:off x="3038" y="2601"/>
                <a:ext cx="40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de-DE" sz="1800">
                    <a:solidFill>
                      <a:schemeClr val="bg1"/>
                    </a:solidFill>
                    <a:latin typeface="+mn-lt"/>
                  </a:rPr>
                  <a:t>Jun</a:t>
                </a:r>
              </a:p>
            </p:txBody>
          </p:sp>
          <p:sp>
            <p:nvSpPr>
              <p:cNvPr id="16" name="Text Box 37"/>
              <p:cNvSpPr txBox="1">
                <a:spLocks noChangeArrowheads="1"/>
              </p:cNvSpPr>
              <p:nvPr/>
            </p:nvSpPr>
            <p:spPr bwMode="auto">
              <a:xfrm>
                <a:off x="3401" y="2601"/>
                <a:ext cx="40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de-DE" sz="1800">
                    <a:solidFill>
                      <a:schemeClr val="bg1"/>
                    </a:solidFill>
                    <a:latin typeface="+mn-lt"/>
                  </a:rPr>
                  <a:t>Jul</a:t>
                </a:r>
              </a:p>
            </p:txBody>
          </p:sp>
          <p:sp>
            <p:nvSpPr>
              <p:cNvPr id="17" name="Text Box 38"/>
              <p:cNvSpPr txBox="1">
                <a:spLocks noChangeArrowheads="1"/>
              </p:cNvSpPr>
              <p:nvPr/>
            </p:nvSpPr>
            <p:spPr bwMode="auto">
              <a:xfrm>
                <a:off x="4127" y="2601"/>
                <a:ext cx="49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de-DE" sz="1800" dirty="0">
                    <a:solidFill>
                      <a:schemeClr val="bg1"/>
                    </a:solidFill>
                    <a:latin typeface="+mn-lt"/>
                  </a:rPr>
                  <a:t>Sept</a:t>
                </a:r>
              </a:p>
            </p:txBody>
          </p:sp>
          <p:sp>
            <p:nvSpPr>
              <p:cNvPr id="18" name="Text Box 39"/>
              <p:cNvSpPr txBox="1">
                <a:spLocks noChangeArrowheads="1"/>
              </p:cNvSpPr>
              <p:nvPr/>
            </p:nvSpPr>
            <p:spPr bwMode="auto">
              <a:xfrm>
                <a:off x="3719" y="2601"/>
                <a:ext cx="40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de-DE" sz="1800">
                    <a:solidFill>
                      <a:schemeClr val="bg1"/>
                    </a:solidFill>
                    <a:latin typeface="+mn-lt"/>
                  </a:rPr>
                  <a:t>Aug</a:t>
                </a:r>
              </a:p>
            </p:txBody>
          </p:sp>
          <p:sp>
            <p:nvSpPr>
              <p:cNvPr id="19" name="Text Box 40"/>
              <p:cNvSpPr txBox="1">
                <a:spLocks noChangeArrowheads="1"/>
              </p:cNvSpPr>
              <p:nvPr/>
            </p:nvSpPr>
            <p:spPr bwMode="auto">
              <a:xfrm>
                <a:off x="4943" y="2601"/>
                <a:ext cx="40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de-DE" sz="1800">
                    <a:solidFill>
                      <a:schemeClr val="bg1"/>
                    </a:solidFill>
                    <a:latin typeface="+mn-lt"/>
                  </a:rPr>
                  <a:t>Nov</a:t>
                </a:r>
              </a:p>
            </p:txBody>
          </p:sp>
          <p:sp>
            <p:nvSpPr>
              <p:cNvPr id="20" name="Text Box 41"/>
              <p:cNvSpPr txBox="1">
                <a:spLocks noChangeArrowheads="1"/>
              </p:cNvSpPr>
              <p:nvPr/>
            </p:nvSpPr>
            <p:spPr bwMode="auto">
              <a:xfrm>
                <a:off x="4535" y="2601"/>
                <a:ext cx="40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de-DE" sz="1800">
                    <a:solidFill>
                      <a:schemeClr val="bg1"/>
                    </a:solidFill>
                    <a:latin typeface="+mn-lt"/>
                  </a:rPr>
                  <a:t>Okt</a:t>
                </a:r>
              </a:p>
            </p:txBody>
          </p:sp>
          <p:sp>
            <p:nvSpPr>
              <p:cNvPr id="21" name="Text Box 42"/>
              <p:cNvSpPr txBox="1">
                <a:spLocks noChangeArrowheads="1"/>
              </p:cNvSpPr>
              <p:nvPr/>
            </p:nvSpPr>
            <p:spPr bwMode="auto">
              <a:xfrm>
                <a:off x="5352" y="2605"/>
                <a:ext cx="40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de-DE" sz="1800">
                    <a:solidFill>
                      <a:schemeClr val="bg1"/>
                    </a:solidFill>
                    <a:latin typeface="+mn-lt"/>
                  </a:rPr>
                  <a:t>Dez</a:t>
                </a:r>
              </a:p>
            </p:txBody>
          </p:sp>
        </p:grpSp>
        <p:sp>
          <p:nvSpPr>
            <p:cNvPr id="22" name="AutoShape 47"/>
            <p:cNvSpPr>
              <a:spLocks noChangeArrowheads="1"/>
            </p:cNvSpPr>
            <p:nvPr/>
          </p:nvSpPr>
          <p:spPr bwMode="auto">
            <a:xfrm>
              <a:off x="5975350" y="3132138"/>
              <a:ext cx="2519363" cy="144462"/>
            </a:xfrm>
            <a:prstGeom prst="flowChartAlternateProcess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r>
                <a:rPr lang="de-DE" sz="1000"/>
                <a:t>Ausbildungsstart</a:t>
              </a:r>
            </a:p>
          </p:txBody>
        </p:sp>
        <p:sp>
          <p:nvSpPr>
            <p:cNvPr id="23" name="AutoShape 48"/>
            <p:cNvSpPr>
              <a:spLocks noChangeArrowheads="1"/>
            </p:cNvSpPr>
            <p:nvPr/>
          </p:nvSpPr>
          <p:spPr bwMode="auto">
            <a:xfrm>
              <a:off x="7847013" y="3421063"/>
              <a:ext cx="1293812" cy="142875"/>
            </a:xfrm>
            <a:prstGeom prst="flowChartAlternateProcess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r>
                <a:rPr lang="de-DE" sz="1000"/>
                <a:t>Ausbildungsende</a:t>
              </a:r>
            </a:p>
          </p:txBody>
        </p:sp>
        <p:grpSp>
          <p:nvGrpSpPr>
            <p:cNvPr id="24" name="Group 50"/>
            <p:cNvGrpSpPr>
              <a:grpSpLocks/>
            </p:cNvGrpSpPr>
            <p:nvPr/>
          </p:nvGrpSpPr>
          <p:grpSpPr bwMode="auto">
            <a:xfrm>
              <a:off x="1654349" y="1765300"/>
              <a:ext cx="7489825" cy="5473700"/>
              <a:chOff x="1450" y="1293"/>
              <a:chExt cx="4718" cy="3176"/>
            </a:xfrm>
          </p:grpSpPr>
          <p:sp>
            <p:nvSpPr>
              <p:cNvPr id="25" name="Line 19"/>
              <p:cNvSpPr>
                <a:spLocks noChangeShapeType="1"/>
              </p:cNvSpPr>
              <p:nvPr/>
            </p:nvSpPr>
            <p:spPr bwMode="auto">
              <a:xfrm>
                <a:off x="1450" y="1293"/>
                <a:ext cx="0" cy="3176"/>
              </a:xfrm>
              <a:prstGeom prst="line">
                <a:avLst/>
              </a:prstGeom>
              <a:noFill/>
              <a:ln w="9525" cap="rnd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" name="Line 20"/>
              <p:cNvSpPr>
                <a:spLocks noChangeShapeType="1"/>
              </p:cNvSpPr>
              <p:nvPr/>
            </p:nvSpPr>
            <p:spPr bwMode="auto">
              <a:xfrm>
                <a:off x="1768" y="1293"/>
                <a:ext cx="0" cy="3176"/>
              </a:xfrm>
              <a:prstGeom prst="line">
                <a:avLst/>
              </a:prstGeom>
              <a:noFill/>
              <a:ln w="9525" cap="rnd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" name="Line 21"/>
              <p:cNvSpPr>
                <a:spLocks noChangeShapeType="1"/>
              </p:cNvSpPr>
              <p:nvPr/>
            </p:nvSpPr>
            <p:spPr bwMode="auto">
              <a:xfrm>
                <a:off x="2131" y="1293"/>
                <a:ext cx="0" cy="3176"/>
              </a:xfrm>
              <a:prstGeom prst="line">
                <a:avLst/>
              </a:prstGeom>
              <a:noFill/>
              <a:ln w="9525" cap="rnd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" name="Line 22"/>
              <p:cNvSpPr>
                <a:spLocks noChangeShapeType="1"/>
              </p:cNvSpPr>
              <p:nvPr/>
            </p:nvSpPr>
            <p:spPr bwMode="auto">
              <a:xfrm>
                <a:off x="2539" y="1293"/>
                <a:ext cx="0" cy="3176"/>
              </a:xfrm>
              <a:prstGeom prst="line">
                <a:avLst/>
              </a:prstGeom>
              <a:noFill/>
              <a:ln w="9525" cap="rnd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" name="Line 23"/>
              <p:cNvSpPr>
                <a:spLocks noChangeShapeType="1"/>
              </p:cNvSpPr>
              <p:nvPr/>
            </p:nvSpPr>
            <p:spPr bwMode="auto">
              <a:xfrm>
                <a:off x="2947" y="1293"/>
                <a:ext cx="0" cy="3176"/>
              </a:xfrm>
              <a:prstGeom prst="line">
                <a:avLst/>
              </a:prstGeom>
              <a:noFill/>
              <a:ln w="9525" cap="rnd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" name="Line 24"/>
              <p:cNvSpPr>
                <a:spLocks noChangeShapeType="1"/>
              </p:cNvSpPr>
              <p:nvPr/>
            </p:nvSpPr>
            <p:spPr bwMode="auto">
              <a:xfrm>
                <a:off x="3401" y="1293"/>
                <a:ext cx="0" cy="3176"/>
              </a:xfrm>
              <a:prstGeom prst="line">
                <a:avLst/>
              </a:prstGeom>
              <a:noFill/>
              <a:ln w="9525" cap="rnd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" name="Line 25"/>
              <p:cNvSpPr>
                <a:spLocks noChangeShapeType="1"/>
              </p:cNvSpPr>
              <p:nvPr/>
            </p:nvSpPr>
            <p:spPr bwMode="auto">
              <a:xfrm>
                <a:off x="3809" y="1293"/>
                <a:ext cx="0" cy="3176"/>
              </a:xfrm>
              <a:prstGeom prst="line">
                <a:avLst/>
              </a:prstGeom>
              <a:noFill/>
              <a:ln w="9525" cap="rnd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" name="Line 26"/>
              <p:cNvSpPr>
                <a:spLocks noChangeShapeType="1"/>
              </p:cNvSpPr>
              <p:nvPr/>
            </p:nvSpPr>
            <p:spPr bwMode="auto">
              <a:xfrm>
                <a:off x="4172" y="1293"/>
                <a:ext cx="0" cy="3176"/>
              </a:xfrm>
              <a:prstGeom prst="line">
                <a:avLst/>
              </a:prstGeom>
              <a:noFill/>
              <a:ln w="9525" cap="rnd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" name="Line 27"/>
              <p:cNvSpPr>
                <a:spLocks noChangeShapeType="1"/>
              </p:cNvSpPr>
              <p:nvPr/>
            </p:nvSpPr>
            <p:spPr bwMode="auto">
              <a:xfrm>
                <a:off x="4535" y="1293"/>
                <a:ext cx="0" cy="3176"/>
              </a:xfrm>
              <a:prstGeom prst="line">
                <a:avLst/>
              </a:prstGeom>
              <a:noFill/>
              <a:ln w="9525" cap="rnd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" name="Line 28"/>
              <p:cNvSpPr>
                <a:spLocks noChangeShapeType="1"/>
              </p:cNvSpPr>
              <p:nvPr/>
            </p:nvSpPr>
            <p:spPr bwMode="auto">
              <a:xfrm>
                <a:off x="4943" y="1293"/>
                <a:ext cx="0" cy="3176"/>
              </a:xfrm>
              <a:prstGeom prst="line">
                <a:avLst/>
              </a:prstGeom>
              <a:noFill/>
              <a:ln w="9525" cap="rnd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" name="Line 29"/>
              <p:cNvSpPr>
                <a:spLocks noChangeShapeType="1"/>
              </p:cNvSpPr>
              <p:nvPr/>
            </p:nvSpPr>
            <p:spPr bwMode="auto">
              <a:xfrm>
                <a:off x="5351" y="1293"/>
                <a:ext cx="0" cy="3176"/>
              </a:xfrm>
              <a:prstGeom prst="line">
                <a:avLst/>
              </a:prstGeom>
              <a:noFill/>
              <a:ln w="9525" cap="rnd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" name="Line 30"/>
              <p:cNvSpPr>
                <a:spLocks noChangeShapeType="1"/>
              </p:cNvSpPr>
              <p:nvPr/>
            </p:nvSpPr>
            <p:spPr bwMode="auto">
              <a:xfrm>
                <a:off x="5759" y="1293"/>
                <a:ext cx="0" cy="3176"/>
              </a:xfrm>
              <a:prstGeom prst="line">
                <a:avLst/>
              </a:prstGeom>
              <a:noFill/>
              <a:ln w="9525" cap="rnd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" name="Line 49"/>
              <p:cNvSpPr>
                <a:spLocks noChangeShapeType="1"/>
              </p:cNvSpPr>
              <p:nvPr/>
            </p:nvSpPr>
            <p:spPr bwMode="auto">
              <a:xfrm>
                <a:off x="6168" y="1293"/>
                <a:ext cx="0" cy="3176"/>
              </a:xfrm>
              <a:prstGeom prst="line">
                <a:avLst/>
              </a:prstGeom>
              <a:noFill/>
              <a:ln w="9525" cap="rnd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8" name="AutoShape 53"/>
            <p:cNvSpPr>
              <a:spLocks noChangeArrowheads="1"/>
            </p:cNvSpPr>
            <p:nvPr/>
          </p:nvSpPr>
          <p:spPr bwMode="auto">
            <a:xfrm>
              <a:off x="2159000" y="2916238"/>
              <a:ext cx="1871663" cy="144462"/>
            </a:xfrm>
            <a:prstGeom prst="flowChartAlternateProcess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r>
                <a:rPr lang="de-DE" sz="1000"/>
                <a:t>BS Tour</a:t>
              </a:r>
            </a:p>
          </p:txBody>
        </p:sp>
        <p:sp>
          <p:nvSpPr>
            <p:cNvPr id="39" name="Rectangle 54"/>
            <p:cNvSpPr>
              <a:spLocks noChangeArrowheads="1"/>
            </p:cNvSpPr>
            <p:nvPr/>
          </p:nvSpPr>
          <p:spPr bwMode="auto">
            <a:xfrm>
              <a:off x="1654349" y="6300812"/>
              <a:ext cx="504825" cy="2889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r>
                <a:rPr lang="de-DE" sz="800"/>
                <a:t>JA</a:t>
              </a:r>
            </a:p>
          </p:txBody>
        </p:sp>
        <p:sp>
          <p:nvSpPr>
            <p:cNvPr id="40" name="Rectangle 55"/>
            <p:cNvSpPr>
              <a:spLocks noChangeArrowheads="1"/>
            </p:cNvSpPr>
            <p:nvPr/>
          </p:nvSpPr>
          <p:spPr bwMode="auto">
            <a:xfrm>
              <a:off x="3382963" y="6300812"/>
              <a:ext cx="647700" cy="2889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r>
                <a:rPr lang="de-DE" sz="800"/>
                <a:t>JA</a:t>
              </a:r>
            </a:p>
          </p:txBody>
        </p:sp>
        <p:sp>
          <p:nvSpPr>
            <p:cNvPr id="41" name="Rectangle 56"/>
            <p:cNvSpPr>
              <a:spLocks noChangeArrowheads="1"/>
            </p:cNvSpPr>
            <p:nvPr/>
          </p:nvSpPr>
          <p:spPr bwMode="auto">
            <a:xfrm>
              <a:off x="8496300" y="6300812"/>
              <a:ext cx="647079" cy="2889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r>
                <a:rPr lang="de-DE" sz="800" dirty="0" smtClean="0"/>
                <a:t>KK/JA</a:t>
              </a:r>
              <a:endParaRPr lang="de-DE" sz="800" dirty="0"/>
            </a:p>
          </p:txBody>
        </p:sp>
        <p:sp>
          <p:nvSpPr>
            <p:cNvPr id="42" name="Rectangle 57"/>
            <p:cNvSpPr>
              <a:spLocks noChangeArrowheads="1"/>
            </p:cNvSpPr>
            <p:nvPr/>
          </p:nvSpPr>
          <p:spPr bwMode="auto">
            <a:xfrm>
              <a:off x="4751388" y="6300812"/>
              <a:ext cx="647700" cy="2889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r>
                <a:rPr lang="de-DE" sz="800"/>
                <a:t>KK</a:t>
              </a:r>
            </a:p>
          </p:txBody>
        </p:sp>
        <p:sp>
          <p:nvSpPr>
            <p:cNvPr id="44" name="Rectangle 61"/>
            <p:cNvSpPr>
              <a:spLocks noChangeArrowheads="1"/>
            </p:cNvSpPr>
            <p:nvPr/>
          </p:nvSpPr>
          <p:spPr bwMode="auto">
            <a:xfrm>
              <a:off x="4053649" y="6302375"/>
              <a:ext cx="648692" cy="2889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r>
                <a:rPr lang="de-DE" sz="800" dirty="0"/>
                <a:t>SB </a:t>
              </a:r>
            </a:p>
            <a:p>
              <a:r>
                <a:rPr lang="de-DE" sz="800" dirty="0"/>
                <a:t>Tagung</a:t>
              </a:r>
            </a:p>
          </p:txBody>
        </p:sp>
        <p:sp>
          <p:nvSpPr>
            <p:cNvPr id="45" name="Rectangle 63"/>
            <p:cNvSpPr>
              <a:spLocks noChangeArrowheads="1"/>
            </p:cNvSpPr>
            <p:nvPr/>
          </p:nvSpPr>
          <p:spPr bwMode="auto">
            <a:xfrm>
              <a:off x="6550025" y="6300812"/>
              <a:ext cx="649288" cy="2889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r>
                <a:rPr lang="de-DE" sz="800"/>
                <a:t>JA</a:t>
              </a:r>
            </a:p>
          </p:txBody>
        </p:sp>
        <p:sp>
          <p:nvSpPr>
            <p:cNvPr id="46" name="Rectangle 64"/>
            <p:cNvSpPr>
              <a:spLocks noChangeArrowheads="1"/>
            </p:cNvSpPr>
            <p:nvPr/>
          </p:nvSpPr>
          <p:spPr bwMode="auto">
            <a:xfrm>
              <a:off x="7847037" y="6300812"/>
              <a:ext cx="646882" cy="2889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r>
                <a:rPr lang="de-DE" sz="800" dirty="0" smtClean="0"/>
                <a:t>JA</a:t>
              </a:r>
            </a:p>
            <a:p>
              <a:r>
                <a:rPr lang="de-DE" sz="800" dirty="0" smtClean="0"/>
                <a:t>Klausur</a:t>
              </a:r>
              <a:endParaRPr lang="de-DE" sz="800" dirty="0"/>
            </a:p>
          </p:txBody>
        </p:sp>
        <p:sp>
          <p:nvSpPr>
            <p:cNvPr id="47" name="Text Box 79"/>
            <p:cNvSpPr txBox="1">
              <a:spLocks noChangeArrowheads="1"/>
            </p:cNvSpPr>
            <p:nvPr/>
          </p:nvSpPr>
          <p:spPr bwMode="auto">
            <a:xfrm rot="-5400000">
              <a:off x="104775" y="2955925"/>
              <a:ext cx="1150938" cy="1074738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vert="eaVert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/>
                <a:t>Prozesse</a:t>
              </a:r>
            </a:p>
          </p:txBody>
        </p:sp>
        <p:sp>
          <p:nvSpPr>
            <p:cNvPr id="48" name="Text Box 80"/>
            <p:cNvSpPr txBox="1">
              <a:spLocks noChangeArrowheads="1"/>
            </p:cNvSpPr>
            <p:nvPr/>
          </p:nvSpPr>
          <p:spPr bwMode="auto">
            <a:xfrm rot="-5400000">
              <a:off x="214561" y="4573836"/>
              <a:ext cx="936128" cy="10795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vert="eaVert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/>
                <a:t>Material</a:t>
              </a:r>
            </a:p>
          </p:txBody>
        </p:sp>
        <p:sp>
          <p:nvSpPr>
            <p:cNvPr id="49" name="AutoShape 84"/>
            <p:cNvSpPr>
              <a:spLocks noChangeArrowheads="1"/>
            </p:cNvSpPr>
            <p:nvPr/>
          </p:nvSpPr>
          <p:spPr bwMode="auto">
            <a:xfrm>
              <a:off x="6623050" y="5149578"/>
              <a:ext cx="792163" cy="288032"/>
            </a:xfrm>
            <a:prstGeom prst="flowChartAlternate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r>
                <a:rPr lang="de-DE" sz="800"/>
                <a:t>Jugend-</a:t>
              </a:r>
            </a:p>
            <a:p>
              <a:r>
                <a:rPr lang="de-DE" sz="800"/>
                <a:t>bildungspr.</a:t>
              </a:r>
            </a:p>
          </p:txBody>
        </p:sp>
        <p:sp>
          <p:nvSpPr>
            <p:cNvPr id="50" name="AutoShape 86"/>
            <p:cNvSpPr>
              <a:spLocks noChangeArrowheads="1"/>
            </p:cNvSpPr>
            <p:nvPr/>
          </p:nvSpPr>
          <p:spPr bwMode="auto">
            <a:xfrm>
              <a:off x="6551613" y="2916238"/>
              <a:ext cx="1943100" cy="144462"/>
            </a:xfrm>
            <a:prstGeom prst="flowChartAlternateProcess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r>
                <a:rPr lang="de-DE" sz="1000"/>
                <a:t>BS Tour</a:t>
              </a:r>
            </a:p>
          </p:txBody>
        </p:sp>
        <p:sp>
          <p:nvSpPr>
            <p:cNvPr id="51" name="AutoShape 88"/>
            <p:cNvSpPr>
              <a:spLocks noChangeArrowheads="1"/>
            </p:cNvSpPr>
            <p:nvPr/>
          </p:nvSpPr>
          <p:spPr bwMode="auto">
            <a:xfrm>
              <a:off x="5759450" y="4717529"/>
              <a:ext cx="576263" cy="361950"/>
            </a:xfrm>
            <a:prstGeom prst="flowChartAlternate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r>
                <a:rPr lang="de-DE" sz="800"/>
                <a:t>direkt</a:t>
              </a:r>
            </a:p>
            <a:p>
              <a:r>
                <a:rPr lang="de-DE" sz="800"/>
                <a:t>Jugend</a:t>
              </a:r>
            </a:p>
          </p:txBody>
        </p:sp>
        <p:sp>
          <p:nvSpPr>
            <p:cNvPr id="52" name="AutoShape 100"/>
            <p:cNvSpPr>
              <a:spLocks noChangeArrowheads="1"/>
            </p:cNvSpPr>
            <p:nvPr/>
          </p:nvSpPr>
          <p:spPr bwMode="auto">
            <a:xfrm>
              <a:off x="4030663" y="5148684"/>
              <a:ext cx="2520950" cy="288925"/>
            </a:xfrm>
            <a:custGeom>
              <a:avLst/>
              <a:gdLst>
                <a:gd name="T0" fmla="*/ 2520950 w 21600"/>
                <a:gd name="T1" fmla="*/ 0 h 21600"/>
                <a:gd name="T2" fmla="*/ 0 w 21600"/>
                <a:gd name="T3" fmla="*/ 144463 h 21600"/>
                <a:gd name="T4" fmla="*/ 2520950 w 21600"/>
                <a:gd name="T5" fmla="*/ 288925 h 21600"/>
                <a:gd name="T6" fmla="*/ 2520950 w 21600"/>
                <a:gd name="T7" fmla="*/ 144463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0"/>
                  </a:moveTo>
                  <a:lnTo>
                    <a:pt x="21600" y="0"/>
                  </a:lnTo>
                  <a:lnTo>
                    <a:pt x="3375" y="0"/>
                  </a:lnTo>
                  <a:lnTo>
                    <a:pt x="3375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close/>
                </a:path>
                <a:path w="21600" h="21600">
                  <a:moveTo>
                    <a:pt x="1350" y="0"/>
                  </a:moveTo>
                  <a:lnTo>
                    <a:pt x="1350" y="21600"/>
                  </a:lnTo>
                  <a:lnTo>
                    <a:pt x="2700" y="21600"/>
                  </a:lnTo>
                  <a:lnTo>
                    <a:pt x="2700" y="0"/>
                  </a:lnTo>
                  <a:lnTo>
                    <a:pt x="1350" y="0"/>
                  </a:lnTo>
                  <a:close/>
                </a:path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675" y="21600"/>
                  </a:lnTo>
                  <a:lnTo>
                    <a:pt x="6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r"/>
              <a:r>
                <a:rPr lang="de-DE" sz="800"/>
                <a:t>Mann beisst           Metallzeitung</a:t>
              </a:r>
            </a:p>
            <a:p>
              <a:pPr algn="r"/>
              <a:r>
                <a:rPr lang="de-DE" sz="800"/>
                <a:t>Hund                     Jugend</a:t>
              </a:r>
            </a:p>
          </p:txBody>
        </p:sp>
        <p:sp>
          <p:nvSpPr>
            <p:cNvPr id="53" name="Text Box 102"/>
            <p:cNvSpPr txBox="1">
              <a:spLocks noChangeArrowheads="1"/>
            </p:cNvSpPr>
            <p:nvPr/>
          </p:nvSpPr>
          <p:spPr bwMode="auto">
            <a:xfrm rot="-5400000">
              <a:off x="393663" y="6049057"/>
              <a:ext cx="577924" cy="10795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vert="eaVert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dirty="0" smtClean="0"/>
                <a:t>Termine</a:t>
              </a:r>
              <a:endParaRPr lang="de-DE" dirty="0"/>
            </a:p>
          </p:txBody>
        </p:sp>
        <p:sp>
          <p:nvSpPr>
            <p:cNvPr id="54" name="Text Box 103"/>
            <p:cNvSpPr txBox="1">
              <a:spLocks noChangeArrowheads="1"/>
            </p:cNvSpPr>
            <p:nvPr/>
          </p:nvSpPr>
          <p:spPr bwMode="auto">
            <a:xfrm rot="-5400000">
              <a:off x="534790" y="6558161"/>
              <a:ext cx="295670" cy="10795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vert="eaVert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/>
                <a:t>AK</a:t>
              </a:r>
            </a:p>
          </p:txBody>
        </p:sp>
        <p:sp>
          <p:nvSpPr>
            <p:cNvPr id="55" name="Text Box 104"/>
            <p:cNvSpPr txBox="1">
              <a:spLocks noChangeArrowheads="1"/>
            </p:cNvSpPr>
            <p:nvPr/>
          </p:nvSpPr>
          <p:spPr bwMode="auto">
            <a:xfrm rot="-5400000">
              <a:off x="363091" y="1985515"/>
              <a:ext cx="643831" cy="1074737"/>
            </a:xfrm>
            <a:prstGeom prst="rect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vert="eaVert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>
                  <a:solidFill>
                    <a:schemeClr val="bg1"/>
                  </a:solidFill>
                </a:rPr>
                <a:t>Aktionen</a:t>
              </a:r>
            </a:p>
          </p:txBody>
        </p:sp>
        <p:sp>
          <p:nvSpPr>
            <p:cNvPr id="56" name="AutoShape 106"/>
            <p:cNvSpPr>
              <a:spLocks noChangeArrowheads="1"/>
            </p:cNvSpPr>
            <p:nvPr/>
          </p:nvSpPr>
          <p:spPr bwMode="auto">
            <a:xfrm>
              <a:off x="8494713" y="2341067"/>
              <a:ext cx="649287" cy="576262"/>
            </a:xfrm>
            <a:prstGeom prst="irregularSeal1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r>
                <a:rPr lang="de-DE" sz="800" dirty="0">
                  <a:solidFill>
                    <a:schemeClr val="bg1"/>
                  </a:solidFill>
                </a:rPr>
                <a:t>Nikolaus</a:t>
              </a:r>
            </a:p>
          </p:txBody>
        </p:sp>
        <p:sp>
          <p:nvSpPr>
            <p:cNvPr id="57" name="AutoShape 107"/>
            <p:cNvSpPr>
              <a:spLocks noChangeArrowheads="1"/>
            </p:cNvSpPr>
            <p:nvPr/>
          </p:nvSpPr>
          <p:spPr bwMode="auto">
            <a:xfrm>
              <a:off x="3814763" y="2126692"/>
              <a:ext cx="576262" cy="718629"/>
            </a:xfrm>
            <a:prstGeom prst="irregularSeal1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r>
                <a:rPr lang="de-DE" sz="800">
                  <a:solidFill>
                    <a:schemeClr val="bg1"/>
                  </a:solidFill>
                </a:rPr>
                <a:t>1.Mai</a:t>
              </a:r>
            </a:p>
          </p:txBody>
        </p:sp>
        <p:sp>
          <p:nvSpPr>
            <p:cNvPr id="58" name="AutoShape 114"/>
            <p:cNvSpPr>
              <a:spLocks noChangeArrowheads="1"/>
            </p:cNvSpPr>
            <p:nvPr/>
          </p:nvSpPr>
          <p:spPr bwMode="auto">
            <a:xfrm>
              <a:off x="2805807" y="2124596"/>
              <a:ext cx="648742" cy="720725"/>
            </a:xfrm>
            <a:prstGeom prst="irregularSeal1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r>
                <a:rPr lang="de-DE" sz="800" dirty="0" err="1" smtClean="0">
                  <a:solidFill>
                    <a:schemeClr val="bg1"/>
                  </a:solidFill>
                </a:rPr>
                <a:t>Rev</a:t>
              </a:r>
              <a:r>
                <a:rPr lang="de-DE" sz="800" dirty="0" smtClean="0">
                  <a:solidFill>
                    <a:schemeClr val="bg1"/>
                  </a:solidFill>
                </a:rPr>
                <a:t>. Bild.</a:t>
              </a:r>
            </a:p>
            <a:p>
              <a:r>
                <a:rPr lang="de-DE" sz="800" dirty="0" err="1" smtClean="0">
                  <a:solidFill>
                    <a:schemeClr val="bg1"/>
                  </a:solidFill>
                </a:rPr>
                <a:t>Kongr</a:t>
              </a:r>
              <a:r>
                <a:rPr lang="de-DE" sz="800" dirty="0" smtClean="0"/>
                <a:t>.</a:t>
              </a:r>
              <a:endParaRPr lang="de-DE" sz="800" dirty="0"/>
            </a:p>
          </p:txBody>
        </p:sp>
        <p:sp>
          <p:nvSpPr>
            <p:cNvPr id="59" name="AutoShape 105"/>
            <p:cNvSpPr>
              <a:spLocks noChangeArrowheads="1"/>
            </p:cNvSpPr>
            <p:nvPr/>
          </p:nvSpPr>
          <p:spPr bwMode="auto">
            <a:xfrm>
              <a:off x="6443786" y="2117800"/>
              <a:ext cx="899195" cy="871537"/>
            </a:xfrm>
            <a:prstGeom prst="irregularSeal1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r>
                <a:rPr lang="de-DE" sz="800" dirty="0" smtClean="0">
                  <a:solidFill>
                    <a:schemeClr val="bg1"/>
                  </a:solidFill>
                </a:rPr>
                <a:t>Jugend-</a:t>
              </a:r>
            </a:p>
            <a:p>
              <a:r>
                <a:rPr lang="de-DE" sz="800" dirty="0" smtClean="0">
                  <a:solidFill>
                    <a:schemeClr val="bg1"/>
                  </a:solidFill>
                </a:rPr>
                <a:t>Aktionstag</a:t>
              </a:r>
              <a:endParaRPr lang="de-DE" sz="800" dirty="0">
                <a:solidFill>
                  <a:schemeClr val="bg1"/>
                </a:solidFill>
              </a:endParaRPr>
            </a:p>
          </p:txBody>
        </p:sp>
        <p:sp>
          <p:nvSpPr>
            <p:cNvPr id="60" name="Rectangle 56"/>
            <p:cNvSpPr>
              <a:spLocks noChangeArrowheads="1"/>
            </p:cNvSpPr>
            <p:nvPr/>
          </p:nvSpPr>
          <p:spPr bwMode="auto">
            <a:xfrm>
              <a:off x="4760166" y="6607956"/>
              <a:ext cx="647079" cy="2889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r>
                <a:rPr lang="de-DE" sz="800" dirty="0" smtClean="0"/>
                <a:t>K/GJAV</a:t>
              </a:r>
            </a:p>
            <a:p>
              <a:r>
                <a:rPr lang="de-DE" sz="800" dirty="0" smtClean="0"/>
                <a:t>Konferenz</a:t>
              </a:r>
              <a:endParaRPr lang="de-DE" sz="800" dirty="0"/>
            </a:p>
          </p:txBody>
        </p:sp>
        <p:grpSp>
          <p:nvGrpSpPr>
            <p:cNvPr id="61" name="Gruppieren 60"/>
            <p:cNvGrpSpPr/>
            <p:nvPr/>
          </p:nvGrpSpPr>
          <p:grpSpPr>
            <a:xfrm>
              <a:off x="1806575" y="1549102"/>
              <a:ext cx="7337425" cy="576139"/>
              <a:chOff x="1806575" y="1262286"/>
              <a:chExt cx="7337425" cy="576139"/>
            </a:xfrm>
            <a:solidFill>
              <a:srgbClr val="FF0000"/>
            </a:solidFill>
          </p:grpSpPr>
          <p:sp>
            <p:nvSpPr>
              <p:cNvPr id="62" name="Rechteck 61"/>
              <p:cNvSpPr/>
              <p:nvPr/>
            </p:nvSpPr>
            <p:spPr bwMode="auto">
              <a:xfrm>
                <a:off x="3382962" y="1405161"/>
                <a:ext cx="5761037" cy="288702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1400" b="1" i="0" u="none" strike="noStrike" cap="none" normalizeH="0" baseline="0" dirty="0" smtClean="0">
                    <a:ln>
                      <a:noFill/>
                    </a:ln>
                    <a:solidFill>
                      <a:srgbClr val="FF33CC"/>
                    </a:solidFill>
                    <a:effectLst/>
                    <a:latin typeface="Arial" charset="0"/>
                  </a:rPr>
                  <a:t>Kamp</a:t>
                </a:r>
                <a:r>
                  <a:rPr kumimoji="0" lang="de-DE" sz="1400" b="1" i="0" u="none" strike="noStrike" cap="none" normalizeH="0" baseline="0" dirty="0" smtClean="0">
                    <a:ln>
                      <a:noFill/>
                    </a:ln>
                    <a:solidFill>
                      <a:srgbClr val="66FF33"/>
                    </a:solidFill>
                    <a:effectLst/>
                    <a:latin typeface="Arial" charset="0"/>
                  </a:rPr>
                  <a:t>agne</a:t>
                </a:r>
                <a:r>
                  <a:rPr kumimoji="0" lang="de-DE" sz="1400" b="1" i="0" u="none" strike="noStrike" cap="none" normalizeH="0" baseline="0" dirty="0" smtClean="0">
                    <a:ln>
                      <a:noFill/>
                    </a:ln>
                    <a:solidFill>
                      <a:srgbClr val="FF33CC"/>
                    </a:solidFill>
                    <a:effectLst/>
                    <a:latin typeface="Arial" charset="0"/>
                  </a:rPr>
                  <a:t> </a:t>
                </a:r>
                <a:r>
                  <a:rPr kumimoji="0" lang="de-DE" sz="1400" b="1" i="0" u="none" strike="noStrike" cap="none" normalizeH="0" baseline="0" dirty="0" smtClean="0">
                    <a:ln>
                      <a:noFill/>
                    </a:ln>
                    <a:solidFill>
                      <a:srgbClr val="9933FF"/>
                    </a:solidFill>
                    <a:effectLst/>
                    <a:latin typeface="Arial" charset="0"/>
                  </a:rPr>
                  <a:t>Bild</a:t>
                </a:r>
                <a:r>
                  <a:rPr kumimoji="0" lang="de-DE" sz="1400" b="1" i="0" u="none" strike="noStrike" cap="none" normalizeH="0" baseline="0" dirty="0" smtClean="0">
                    <a:ln>
                      <a:noFill/>
                    </a:ln>
                    <a:solidFill>
                      <a:srgbClr val="3399FF"/>
                    </a:solidFill>
                    <a:effectLst/>
                    <a:latin typeface="Arial" charset="0"/>
                  </a:rPr>
                  <a:t>ung</a:t>
                </a:r>
              </a:p>
            </p:txBody>
          </p:sp>
          <p:sp>
            <p:nvSpPr>
              <p:cNvPr id="63" name="Rechteck 62"/>
              <p:cNvSpPr/>
              <p:nvPr/>
            </p:nvSpPr>
            <p:spPr bwMode="auto">
              <a:xfrm>
                <a:off x="3382964" y="1693193"/>
                <a:ext cx="3491706" cy="145232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Rechteck 63"/>
              <p:cNvSpPr/>
              <p:nvPr/>
            </p:nvSpPr>
            <p:spPr bwMode="auto">
              <a:xfrm>
                <a:off x="6838925" y="1693193"/>
                <a:ext cx="2305075" cy="145232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5" name="AutoShape 60"/>
              <p:cNvSpPr>
                <a:spLocks noChangeArrowheads="1"/>
              </p:cNvSpPr>
              <p:nvPr/>
            </p:nvSpPr>
            <p:spPr bwMode="auto">
              <a:xfrm>
                <a:off x="1806575" y="1262286"/>
                <a:ext cx="7334250" cy="142875"/>
              </a:xfrm>
              <a:prstGeom prst="flowChartAlternateProcess">
                <a:avLst/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r>
                  <a:rPr lang="de-DE" sz="1000" dirty="0" smtClean="0">
                    <a:solidFill>
                      <a:schemeClr val="bg1"/>
                    </a:solidFill>
                  </a:rPr>
                  <a:t>Gemeinsam für ein gutes Leben – Arbeit Sicher und Fair</a:t>
                </a:r>
                <a:endParaRPr lang="de-DE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6" name="Rectangle 57"/>
            <p:cNvSpPr>
              <a:spLocks noChangeArrowheads="1"/>
            </p:cNvSpPr>
            <p:nvPr/>
          </p:nvSpPr>
          <p:spPr bwMode="auto">
            <a:xfrm>
              <a:off x="7230963" y="6305923"/>
              <a:ext cx="575369" cy="2889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r>
                <a:rPr lang="de-DE" sz="800" dirty="0" smtClean="0"/>
                <a:t>Online </a:t>
              </a:r>
            </a:p>
            <a:p>
              <a:r>
                <a:rPr lang="de-DE" sz="800" dirty="0" smtClean="0"/>
                <a:t>Roadshow</a:t>
              </a:r>
              <a:endParaRPr lang="de-DE" sz="800" dirty="0"/>
            </a:p>
          </p:txBody>
        </p:sp>
        <p:sp>
          <p:nvSpPr>
            <p:cNvPr id="67" name="AutoShape 46"/>
            <p:cNvSpPr>
              <a:spLocks noChangeArrowheads="1"/>
            </p:cNvSpPr>
            <p:nvPr/>
          </p:nvSpPr>
          <p:spPr bwMode="auto">
            <a:xfrm>
              <a:off x="4030241" y="3637409"/>
              <a:ext cx="1656556" cy="144462"/>
            </a:xfrm>
            <a:prstGeom prst="flowChartAlternateProcess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r>
                <a:rPr lang="de-DE" sz="1000" dirty="0" smtClean="0"/>
                <a:t>Tarifrunde Stahl</a:t>
              </a:r>
              <a:endParaRPr lang="de-DE" sz="1000" dirty="0"/>
            </a:p>
          </p:txBody>
        </p:sp>
        <p:sp>
          <p:nvSpPr>
            <p:cNvPr id="68" name="Rectangle 57"/>
            <p:cNvSpPr>
              <a:spLocks noChangeArrowheads="1"/>
            </p:cNvSpPr>
            <p:nvPr/>
          </p:nvSpPr>
          <p:spPr bwMode="auto">
            <a:xfrm>
              <a:off x="2158405" y="6948884"/>
              <a:ext cx="576138" cy="2889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r>
                <a:rPr lang="de-DE" sz="800" dirty="0" smtClean="0"/>
                <a:t>AK`s</a:t>
              </a:r>
              <a:endParaRPr lang="de-DE" sz="800" dirty="0"/>
            </a:p>
          </p:txBody>
        </p:sp>
        <p:sp>
          <p:nvSpPr>
            <p:cNvPr id="69" name="Rectangle 57"/>
            <p:cNvSpPr>
              <a:spLocks noChangeArrowheads="1"/>
            </p:cNvSpPr>
            <p:nvPr/>
          </p:nvSpPr>
          <p:spPr bwMode="auto">
            <a:xfrm>
              <a:off x="7847187" y="6948884"/>
              <a:ext cx="647996" cy="2889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r>
                <a:rPr lang="de-DE" sz="800" dirty="0" smtClean="0"/>
                <a:t>AK`s</a:t>
              </a:r>
              <a:endParaRPr lang="de-DE" sz="800" dirty="0"/>
            </a:p>
          </p:txBody>
        </p:sp>
        <p:sp>
          <p:nvSpPr>
            <p:cNvPr id="70" name="Rectangle 57"/>
            <p:cNvSpPr>
              <a:spLocks noChangeArrowheads="1"/>
            </p:cNvSpPr>
            <p:nvPr/>
          </p:nvSpPr>
          <p:spPr bwMode="auto">
            <a:xfrm>
              <a:off x="6550026" y="6950868"/>
              <a:ext cx="649634" cy="2889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r>
                <a:rPr lang="de-DE" sz="800" dirty="0" smtClean="0"/>
                <a:t>AK`s</a:t>
              </a:r>
              <a:endParaRPr lang="de-DE" sz="800" dirty="0"/>
            </a:p>
          </p:txBody>
        </p:sp>
        <p:sp>
          <p:nvSpPr>
            <p:cNvPr id="71" name="Rectangle 57"/>
            <p:cNvSpPr>
              <a:spLocks noChangeArrowheads="1"/>
            </p:cNvSpPr>
            <p:nvPr/>
          </p:nvSpPr>
          <p:spPr bwMode="auto">
            <a:xfrm>
              <a:off x="4751562" y="6956821"/>
              <a:ext cx="647700" cy="2889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r>
                <a:rPr lang="de-DE" sz="800" dirty="0" smtClean="0"/>
                <a:t>AK`s</a:t>
              </a:r>
              <a:endParaRPr lang="de-DE" sz="800" dirty="0"/>
            </a:p>
          </p:txBody>
        </p:sp>
        <p:sp>
          <p:nvSpPr>
            <p:cNvPr id="72" name="AutoShape 105"/>
            <p:cNvSpPr>
              <a:spLocks noChangeArrowheads="1"/>
            </p:cNvSpPr>
            <p:nvPr/>
          </p:nvSpPr>
          <p:spPr bwMode="auto">
            <a:xfrm>
              <a:off x="4949489" y="2140154"/>
              <a:ext cx="899195" cy="871537"/>
            </a:xfrm>
            <a:prstGeom prst="irregularSeal1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r>
                <a:rPr lang="de-DE" sz="800" dirty="0" smtClean="0">
                  <a:solidFill>
                    <a:schemeClr val="bg1"/>
                  </a:solidFill>
                </a:rPr>
                <a:t>Bezirkliche</a:t>
              </a:r>
            </a:p>
            <a:p>
              <a:r>
                <a:rPr lang="de-DE" sz="800" dirty="0" smtClean="0">
                  <a:solidFill>
                    <a:schemeClr val="bg1"/>
                  </a:solidFill>
                </a:rPr>
                <a:t>Aktionen</a:t>
              </a:r>
              <a:endParaRPr lang="de-DE" sz="800" dirty="0">
                <a:solidFill>
                  <a:schemeClr val="bg1"/>
                </a:solidFill>
              </a:endParaRPr>
            </a:p>
          </p:txBody>
        </p:sp>
        <p:sp>
          <p:nvSpPr>
            <p:cNvPr id="73" name="Text Box 104"/>
            <p:cNvSpPr txBox="1">
              <a:spLocks noChangeArrowheads="1"/>
            </p:cNvSpPr>
            <p:nvPr/>
          </p:nvSpPr>
          <p:spPr bwMode="auto">
            <a:xfrm rot="-5400000">
              <a:off x="363091" y="5370066"/>
              <a:ext cx="643831" cy="1074737"/>
            </a:xfrm>
            <a:prstGeom prst="rect">
              <a:avLst/>
            </a:prstGeom>
            <a:solidFill>
              <a:srgbClr val="FF9933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vert="eaVert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dirty="0"/>
                <a:t>Aktionen</a:t>
              </a:r>
            </a:p>
          </p:txBody>
        </p:sp>
        <p:sp>
          <p:nvSpPr>
            <p:cNvPr id="74" name="Text Box 104"/>
            <p:cNvSpPr txBox="1">
              <a:spLocks noChangeArrowheads="1"/>
            </p:cNvSpPr>
            <p:nvPr/>
          </p:nvSpPr>
          <p:spPr bwMode="auto">
            <a:xfrm rot="-5400000">
              <a:off x="7714597" y="5128110"/>
              <a:ext cx="264388" cy="1294260"/>
            </a:xfrm>
            <a:prstGeom prst="rect">
              <a:avLst/>
            </a:prstGeom>
            <a:solidFill>
              <a:srgbClr val="FF9933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vert="eaVert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b="0" dirty="0" smtClean="0"/>
                <a:t>JAV Wahlen</a:t>
              </a:r>
              <a:endParaRPr lang="de-DE" b="0" dirty="0"/>
            </a:p>
          </p:txBody>
        </p:sp>
        <p:sp>
          <p:nvSpPr>
            <p:cNvPr id="75" name="Text Box 104"/>
            <p:cNvSpPr txBox="1">
              <a:spLocks noChangeArrowheads="1"/>
            </p:cNvSpPr>
            <p:nvPr/>
          </p:nvSpPr>
          <p:spPr bwMode="auto">
            <a:xfrm rot="-5400000">
              <a:off x="3738695" y="5294089"/>
              <a:ext cx="576262" cy="1294260"/>
            </a:xfrm>
            <a:prstGeom prst="rect">
              <a:avLst/>
            </a:prstGeom>
            <a:solidFill>
              <a:srgbClr val="FF9933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vert="eaVert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sz="1000" b="0" dirty="0" smtClean="0"/>
                <a:t>Dialog:: Basisansprache + Aktiv für Tarif</a:t>
              </a:r>
              <a:endParaRPr lang="de-DE" sz="1000" b="0" dirty="0"/>
            </a:p>
          </p:txBody>
        </p:sp>
        <p:sp>
          <p:nvSpPr>
            <p:cNvPr id="76" name="Text Box 104"/>
            <p:cNvSpPr txBox="1">
              <a:spLocks noChangeArrowheads="1"/>
            </p:cNvSpPr>
            <p:nvPr/>
          </p:nvSpPr>
          <p:spPr bwMode="auto">
            <a:xfrm rot="-5400000">
              <a:off x="6532340" y="5564534"/>
              <a:ext cx="576262" cy="753369"/>
            </a:xfrm>
            <a:prstGeom prst="rect">
              <a:avLst/>
            </a:prstGeom>
            <a:solidFill>
              <a:srgbClr val="FF9933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vert="eaVert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sz="1000" b="0" dirty="0" smtClean="0"/>
                <a:t>Dialog: </a:t>
              </a:r>
            </a:p>
            <a:p>
              <a:pPr>
                <a:spcBef>
                  <a:spcPct val="50000"/>
                </a:spcBef>
              </a:pPr>
              <a:r>
                <a:rPr lang="de-DE" sz="1000" b="0" dirty="0" smtClean="0"/>
                <a:t>Aktionstag</a:t>
              </a:r>
              <a:endParaRPr lang="de-DE" sz="1000" b="0" dirty="0"/>
            </a:p>
          </p:txBody>
        </p:sp>
        <p:sp>
          <p:nvSpPr>
            <p:cNvPr id="77" name="Text Box 104"/>
            <p:cNvSpPr txBox="1">
              <a:spLocks noChangeArrowheads="1"/>
            </p:cNvSpPr>
            <p:nvPr/>
          </p:nvSpPr>
          <p:spPr bwMode="auto">
            <a:xfrm rot="-5400000">
              <a:off x="8554755" y="5558874"/>
              <a:ext cx="576262" cy="744606"/>
            </a:xfrm>
            <a:prstGeom prst="rect">
              <a:avLst/>
            </a:prstGeom>
            <a:solidFill>
              <a:srgbClr val="FF9933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vert="eaVert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sz="1000" b="0" dirty="0" smtClean="0"/>
                <a:t>Dialog: Aktiv für JAV</a:t>
              </a:r>
              <a:endParaRPr lang="de-DE" sz="1000" b="0" dirty="0"/>
            </a:p>
          </p:txBody>
        </p:sp>
        <p:sp>
          <p:nvSpPr>
            <p:cNvPr id="78" name="Rectangle 55"/>
            <p:cNvSpPr>
              <a:spLocks noChangeArrowheads="1"/>
            </p:cNvSpPr>
            <p:nvPr/>
          </p:nvSpPr>
          <p:spPr bwMode="auto">
            <a:xfrm>
              <a:off x="3379126" y="6594848"/>
              <a:ext cx="647700" cy="2889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r>
                <a:rPr lang="de-DE" sz="800" dirty="0" smtClean="0"/>
                <a:t>Int. </a:t>
              </a:r>
              <a:r>
                <a:rPr lang="de-DE" sz="800" dirty="0" err="1" smtClean="0"/>
                <a:t>Konf</a:t>
              </a:r>
              <a:r>
                <a:rPr lang="de-DE" sz="800" dirty="0" smtClean="0"/>
                <a:t>.</a:t>
              </a:r>
            </a:p>
            <a:p>
              <a:r>
                <a:rPr lang="de-DE" sz="800" dirty="0" smtClean="0"/>
                <a:t>Brüssel</a:t>
              </a:r>
              <a:endParaRPr lang="de-DE" sz="800" dirty="0"/>
            </a:p>
          </p:txBody>
        </p:sp>
        <p:sp>
          <p:nvSpPr>
            <p:cNvPr id="79" name="Text Box 104"/>
            <p:cNvSpPr txBox="1">
              <a:spLocks noChangeArrowheads="1"/>
            </p:cNvSpPr>
            <p:nvPr/>
          </p:nvSpPr>
          <p:spPr bwMode="auto">
            <a:xfrm rot="-5400000">
              <a:off x="5559079" y="5538301"/>
              <a:ext cx="576262" cy="753369"/>
            </a:xfrm>
            <a:prstGeom prst="rect">
              <a:avLst/>
            </a:prstGeom>
            <a:solidFill>
              <a:srgbClr val="FF9933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vert="eaVert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sz="1000" b="0" dirty="0" smtClean="0"/>
                <a:t>JAV Zeitung</a:t>
              </a:r>
              <a:endParaRPr lang="de-DE" sz="1000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31436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GMJugend_Master_DZGU">
  <a:themeElements>
    <a:clrScheme name="Revolution Bildung">
      <a:dk1>
        <a:srgbClr val="000000"/>
      </a:dk1>
      <a:lt1>
        <a:srgbClr val="FFFFFF"/>
      </a:lt1>
      <a:dk2>
        <a:srgbClr val="C00000"/>
      </a:dk2>
      <a:lt2>
        <a:srgbClr val="FFFFFF"/>
      </a:lt2>
      <a:accent1>
        <a:srgbClr val="00D41A"/>
      </a:accent1>
      <a:accent2>
        <a:srgbClr val="4540FE"/>
      </a:accent2>
      <a:accent3>
        <a:srgbClr val="6E64B4"/>
      </a:accent3>
      <a:accent4>
        <a:srgbClr val="FF0095"/>
      </a:accent4>
      <a:accent5>
        <a:srgbClr val="000000"/>
      </a:accent5>
      <a:accent6>
        <a:srgbClr val="C00000"/>
      </a:accent6>
      <a:hlink>
        <a:srgbClr val="6E64B4"/>
      </a:hlink>
      <a:folHlink>
        <a:srgbClr val="463FFE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-12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/>
        </a:defPPr>
      </a:lst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IGMJugend_Master_DZGU</Template>
  <TotalTime>0</TotalTime>
  <Words>108</Words>
  <Application>Microsoft Office PowerPoint</Application>
  <PresentationFormat>Benutzerdefiniert</PresentationFormat>
  <Paragraphs>67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IGMJugend_Master_DZGU</vt:lpstr>
      <vt:lpstr>Jahres- planung</vt:lpstr>
      <vt:lpstr>Vorläufige Planung 2014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Eß, Pascal</dc:creator>
  <cp:lastModifiedBy>Frank Gerdes</cp:lastModifiedBy>
  <cp:revision>41</cp:revision>
  <dcterms:created xsi:type="dcterms:W3CDTF">2013-06-17T13:00:03Z</dcterms:created>
  <dcterms:modified xsi:type="dcterms:W3CDTF">2013-12-11T15:00:25Z</dcterms:modified>
</cp:coreProperties>
</file>